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259" r:id="rId4"/>
    <p:sldId id="265" r:id="rId5"/>
    <p:sldId id="271" r:id="rId6"/>
    <p:sldId id="258" r:id="rId7"/>
    <p:sldId id="266" r:id="rId8"/>
    <p:sldId id="264" r:id="rId9"/>
    <p:sldId id="273" r:id="rId10"/>
    <p:sldId id="260" r:id="rId11"/>
    <p:sldId id="278" r:id="rId12"/>
    <p:sldId id="274" r:id="rId13"/>
    <p:sldId id="261" r:id="rId14"/>
    <p:sldId id="279" r:id="rId15"/>
    <p:sldId id="282" r:id="rId16"/>
    <p:sldId id="281" r:id="rId17"/>
    <p:sldId id="280" r:id="rId18"/>
    <p:sldId id="285" r:id="rId19"/>
    <p:sldId id="286" r:id="rId20"/>
    <p:sldId id="287" r:id="rId21"/>
    <p:sldId id="275" r:id="rId22"/>
    <p:sldId id="262" r:id="rId23"/>
    <p:sldId id="276" r:id="rId24"/>
    <p:sldId id="263" r:id="rId25"/>
    <p:sldId id="268" r:id="rId26"/>
    <p:sldId id="267" r:id="rId27"/>
    <p:sldId id="269" r:id="rId28"/>
    <p:sldId id="277" r:id="rId29"/>
    <p:sldId id="270" r:id="rId30"/>
    <p:sldId id="25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4A"/>
    <a:srgbClr val="FFFFFF"/>
    <a:srgbClr val="F7F7F7"/>
    <a:srgbClr val="7F7E7E"/>
    <a:srgbClr val="448EF6"/>
    <a:srgbClr val="3B3838"/>
    <a:srgbClr val="005792"/>
    <a:srgbClr val="FDB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54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6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www.flaticon.com/packs/managemen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mnews.imbc.com/replay/2580/3925446_29945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economy/article/201911173089i" TargetMode="External"/><Relationship Id="rId2" Type="http://schemas.openxmlformats.org/officeDocument/2006/relationships/hyperlink" Target="https://www.donga.com/news/article/all/20200107/99127061/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813" y="2604513"/>
            <a:ext cx="7689237" cy="1196367"/>
          </a:xfrm>
        </p:spPr>
        <p:txBody>
          <a:bodyPr>
            <a:noAutofit/>
          </a:bodyPr>
          <a:lstStyle/>
          <a:p>
            <a:pPr algn="r">
              <a:lnSpc>
                <a:spcPts val="48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현대제철과 기상청 데이터를 활용한</a:t>
            </a:r>
            <a:br>
              <a:rPr lang="en-US" altLang="ko-KR" sz="4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ko-KR" altLang="en-US" sz="3200" dirty="0">
                <a:solidFill>
                  <a:srgbClr val="005792"/>
                </a:solidFill>
              </a:rPr>
              <a:t>공장 내 철강 제품의 결로 발생 예측 모형 개발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3F318-1F0F-44B6-BDDD-67DEABC7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981" y="5715985"/>
            <a:ext cx="3231069" cy="475265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 b="1" dirty="0" err="1">
                <a:solidFill>
                  <a:srgbClr val="3B3838"/>
                </a:solidFill>
              </a:rPr>
              <a:t>팀명</a:t>
            </a:r>
            <a:r>
              <a:rPr lang="en-US" altLang="ko-KR" sz="1600" dirty="0">
                <a:solidFill>
                  <a:srgbClr val="3B3838"/>
                </a:solidFill>
              </a:rPr>
              <a:t>: </a:t>
            </a:r>
            <a:r>
              <a:rPr lang="ko-KR" altLang="en-US" sz="1600" dirty="0" err="1">
                <a:solidFill>
                  <a:srgbClr val="3B3838"/>
                </a:solidFill>
              </a:rPr>
              <a:t>팀원명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팀원명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rgbClr val="3B3838"/>
                </a:solidFill>
              </a:rPr>
              <a:t>팀원명</a:t>
            </a:r>
            <a:endParaRPr lang="ko-KR" altLang="en-US" sz="1600" dirty="0">
              <a:solidFill>
                <a:srgbClr val="3B3838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79D38E-7846-46D4-A727-492FF0BE3064}"/>
              </a:ext>
            </a:extLst>
          </p:cNvPr>
          <p:cNvGrpSpPr/>
          <p:nvPr/>
        </p:nvGrpSpPr>
        <p:grpSpPr>
          <a:xfrm>
            <a:off x="0" y="1751680"/>
            <a:ext cx="5943600" cy="4439570"/>
            <a:chOff x="1181100" y="1735375"/>
            <a:chExt cx="6400800" cy="4781075"/>
          </a:xfrm>
          <a:blipFill>
            <a:blip r:embed="rId2"/>
            <a:stretch>
              <a:fillRect/>
            </a:stretch>
          </a:blipFill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94D6611E-9B44-426C-9583-3B4BA485109E}"/>
                </a:ext>
              </a:extLst>
            </p:cNvPr>
            <p:cNvSpPr/>
            <p:nvPr/>
          </p:nvSpPr>
          <p:spPr>
            <a:xfrm>
              <a:off x="3678744" y="3696007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B7183519-92C5-4B17-B81C-EE65E64497AF}"/>
                </a:ext>
              </a:extLst>
            </p:cNvPr>
            <p:cNvSpPr/>
            <p:nvPr/>
          </p:nvSpPr>
          <p:spPr>
            <a:xfrm>
              <a:off x="5451130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6CEADBE-BA54-49C5-BA7F-CE617939F327}"/>
                </a:ext>
              </a:extLst>
            </p:cNvPr>
            <p:cNvSpPr/>
            <p:nvPr/>
          </p:nvSpPr>
          <p:spPr>
            <a:xfrm>
              <a:off x="1181100" y="3698178"/>
              <a:ext cx="1083642" cy="1836871"/>
            </a:xfrm>
            <a:custGeom>
              <a:avLst/>
              <a:gdLst>
                <a:gd name="connsiteX0" fmla="*/ 0 w 1083642"/>
                <a:gd name="connsiteY0" fmla="*/ 0 h 1836871"/>
                <a:gd name="connsiteX1" fmla="*/ 624424 w 1083642"/>
                <a:gd name="connsiteY1" fmla="*/ 0 h 1836871"/>
                <a:gd name="connsiteX2" fmla="*/ 1083642 w 1083642"/>
                <a:gd name="connsiteY2" fmla="*/ 918436 h 1836871"/>
                <a:gd name="connsiteX3" fmla="*/ 624424 w 1083642"/>
                <a:gd name="connsiteY3" fmla="*/ 1836871 h 1836871"/>
                <a:gd name="connsiteX4" fmla="*/ 0 w 1083642"/>
                <a:gd name="connsiteY4" fmla="*/ 1836871 h 18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642" h="1836871">
                  <a:moveTo>
                    <a:pt x="0" y="0"/>
                  </a:moveTo>
                  <a:lnTo>
                    <a:pt x="624424" y="0"/>
                  </a:lnTo>
                  <a:lnTo>
                    <a:pt x="1083642" y="918436"/>
                  </a:lnTo>
                  <a:lnTo>
                    <a:pt x="624424" y="1836871"/>
                  </a:lnTo>
                  <a:lnTo>
                    <a:pt x="0" y="18368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3A0535CF-42AD-41F5-9653-E5185D20F90F}"/>
                </a:ext>
              </a:extLst>
            </p:cNvPr>
            <p:cNvSpPr/>
            <p:nvPr/>
          </p:nvSpPr>
          <p:spPr>
            <a:xfrm>
              <a:off x="1906358" y="2716776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691BA868-5193-4786-9689-6AA47D00CBB3}"/>
                </a:ext>
              </a:extLst>
            </p:cNvPr>
            <p:cNvSpPr/>
            <p:nvPr/>
          </p:nvSpPr>
          <p:spPr>
            <a:xfrm>
              <a:off x="3678744" y="1735375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A55C142A-E071-4822-ABF4-DEA7462DBA56}"/>
                </a:ext>
              </a:extLst>
            </p:cNvPr>
            <p:cNvSpPr/>
            <p:nvPr/>
          </p:nvSpPr>
          <p:spPr>
            <a:xfrm>
              <a:off x="1906357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83AA1BB-F0D4-4F45-B0B8-0384C65B3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9204"/>
              </p:ext>
            </p:extLst>
          </p:nvPr>
        </p:nvGraphicFramePr>
        <p:xfrm>
          <a:off x="583475" y="1414275"/>
          <a:ext cx="11042470" cy="4989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893">
                  <a:extLst>
                    <a:ext uri="{9D8B030D-6E8A-4147-A177-3AD203B41FA5}">
                      <a16:colId xmlns:a16="http://schemas.microsoft.com/office/drawing/2014/main" val="4066652320"/>
                    </a:ext>
                  </a:extLst>
                </a:gridCol>
                <a:gridCol w="3439859">
                  <a:extLst>
                    <a:ext uri="{9D8B030D-6E8A-4147-A177-3AD203B41FA5}">
                      <a16:colId xmlns:a16="http://schemas.microsoft.com/office/drawing/2014/main" val="3062146664"/>
                    </a:ext>
                  </a:extLst>
                </a:gridCol>
                <a:gridCol w="3439859">
                  <a:extLst>
                    <a:ext uri="{9D8B030D-6E8A-4147-A177-3AD203B41FA5}">
                      <a16:colId xmlns:a16="http://schemas.microsoft.com/office/drawing/2014/main" val="449271784"/>
                    </a:ext>
                  </a:extLst>
                </a:gridCol>
                <a:gridCol w="3439859">
                  <a:extLst>
                    <a:ext uri="{9D8B030D-6E8A-4147-A177-3AD203B41FA5}">
                      <a16:colId xmlns:a16="http://schemas.microsoft.com/office/drawing/2014/main" val="3112056907"/>
                    </a:ext>
                  </a:extLst>
                </a:gridCol>
              </a:tblGrid>
              <a:tr h="1026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기타 공공데이터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121"/>
                  </a:ext>
                </a:extLst>
              </a:tr>
              <a:tr h="74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현대제철 공장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방재기상관측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(AWS)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해양데이터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종관기상관측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(ASOS)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466434"/>
                  </a:ext>
                </a:extLst>
              </a:tr>
              <a:tr h="931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공장내부위치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코일표면온도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결로발생여부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기압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강수량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풍속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파고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일사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81425"/>
                  </a:ext>
                </a:extLst>
              </a:tr>
              <a:tr h="50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121043"/>
                  </a:ext>
                </a:extLst>
              </a:tr>
              <a:tr h="1054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Train 349,317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Test 3,539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35,064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70,117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ASOS 2,056,301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32,880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168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측정단위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ASOS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05769"/>
                  </a:ext>
                </a:extLst>
              </a:tr>
            </a:tbl>
          </a:graphicData>
        </a:graphic>
      </p:graphicFrame>
      <p:pic>
        <p:nvPicPr>
          <p:cNvPr id="2050" name="Picture 2" descr="현대제철 로고">
            <a:extLst>
              <a:ext uri="{FF2B5EF4-FFF2-40B4-BE49-F238E27FC236}">
                <a16:creationId xmlns:a16="http://schemas.microsoft.com/office/drawing/2014/main" id="{88BDD353-707D-43BE-8B01-F449658C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00" y="1560595"/>
            <a:ext cx="1600586" cy="6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B8CB0F-D525-448D-838D-57500029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18" y="1435940"/>
            <a:ext cx="1414908" cy="9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2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E-R Diagram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1F5D3A-1E48-4FA3-8F1F-595693585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28021" r="7650"/>
          <a:stretch/>
        </p:blipFill>
        <p:spPr>
          <a:xfrm>
            <a:off x="1156062" y="1557802"/>
            <a:ext cx="8632372" cy="47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6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70B40-0D2E-4474-8B0C-0F9C226B567F}"/>
              </a:ext>
            </a:extLst>
          </p:cNvPr>
          <p:cNvSpPr txBox="1"/>
          <p:nvPr/>
        </p:nvSpPr>
        <p:spPr>
          <a:xfrm>
            <a:off x="6096000" y="1353372"/>
            <a:ext cx="559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절차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작년 유통부문 최우수상 발표자료 참고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A8817-0B77-4728-ADA5-546E3B19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52046"/>
            <a:ext cx="5429250" cy="235939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B18B5-214E-4ACA-BC0F-1D55E6E878FD}"/>
              </a:ext>
            </a:extLst>
          </p:cNvPr>
          <p:cNvSpPr txBox="1"/>
          <p:nvPr/>
        </p:nvSpPr>
        <p:spPr>
          <a:xfrm>
            <a:off x="502921" y="3320356"/>
            <a:ext cx="3929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 향상을 위한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 Engineering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왜도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심하게 나오는 것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log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이상치 제거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B17EE4-9620-470C-B110-25D5D7C9A47B}"/>
              </a:ext>
            </a:extLst>
          </p:cNvPr>
          <p:cNvSpPr/>
          <p:nvPr/>
        </p:nvSpPr>
        <p:spPr>
          <a:xfrm>
            <a:off x="208413" y="4858298"/>
            <a:ext cx="122403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재현율이 중요함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**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평가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.**</a:t>
            </a: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True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 경우 레이블 값이 극도로 불균형 분포를 이루는 경우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및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ROC-AUC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성능이 매우 저하됨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.) 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2.1.0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버전에서 이와 같은 현상 발생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LGBMClassifier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n_estimators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=1000,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num_leaves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=64,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n_jobs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=-1,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=False)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E1D50-BC4A-4E3A-BB1A-17637CDFDFB8}"/>
              </a:ext>
            </a:extLst>
          </p:cNvPr>
          <p:cNvSpPr txBox="1"/>
          <p:nvPr/>
        </p:nvSpPr>
        <p:spPr>
          <a:xfrm>
            <a:off x="385356" y="1812721"/>
            <a:ext cx="3929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 2018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월 데이터는 시간 데이터로 대체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41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658031" y="1147754"/>
            <a:ext cx="10705294" cy="5355828"/>
            <a:chOff x="658031" y="1309679"/>
            <a:chExt cx="10705294" cy="53558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plant1_train, plant2_train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57,914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컬럼 추가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선형값으로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보간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plant1_null.interpolate()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69D671-7119-4E80-9A59-3D31BA903115}"/>
                </a:ext>
              </a:extLst>
            </p:cNvPr>
            <p:cNvSpPr/>
            <p:nvPr/>
          </p:nvSpPr>
          <p:spPr>
            <a:xfrm>
              <a:off x="6707209" y="2236232"/>
              <a:ext cx="3219447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외의 모든 컬럼이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결측치인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행 제거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plant2.dropna()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형태로 변환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divide_location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I,j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4" y="396978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plantConcatAndSort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3219442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X24H_TMA, X48H_TMA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pd.DatetimeIndex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 +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timedelta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(days=1)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77F2E8-1C9A-4E5D-84C2-CE8DB5422AFB}"/>
                </a:ext>
              </a:extLst>
            </p:cNvPr>
            <p:cNvSpPr/>
            <p:nvPr/>
          </p:nvSpPr>
          <p:spPr>
            <a:xfrm>
              <a:off x="7431907" y="4836557"/>
              <a:ext cx="3931418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subset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merge,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concat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494277A-0B4D-462E-86B3-82675AEF993A}"/>
                </a:ext>
              </a:extLst>
            </p:cNvPr>
            <p:cNvSpPr/>
            <p:nvPr/>
          </p:nvSpPr>
          <p:spPr>
            <a:xfrm>
              <a:off x="658031" y="604852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DA0332C-7694-4FD8-A711-8FBF0AE4B8ED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2158216" y="580441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1103DC-7666-4B88-9AEA-DCBAFEF9C50C}"/>
                </a:ext>
              </a:extLst>
            </p:cNvPr>
            <p:cNvCxnSpPr/>
            <p:nvPr/>
          </p:nvCxnSpPr>
          <p:spPr>
            <a:xfrm>
              <a:off x="2158216" y="59379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289EAA-E443-4BE1-A285-B78607D380B6}"/>
                </a:ext>
              </a:extLst>
            </p:cNvPr>
            <p:cNvSpPr/>
            <p:nvPr/>
          </p:nvSpPr>
          <p:spPr>
            <a:xfrm>
              <a:off x="4068783" y="5697647"/>
              <a:ext cx="4198113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 =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(0)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FD8581-3A53-4424-A176-9B9634B8022F}"/>
              </a:ext>
            </a:extLst>
          </p:cNvPr>
          <p:cNvSpPr/>
          <p:nvPr/>
        </p:nvSpPr>
        <p:spPr>
          <a:xfrm>
            <a:off x="9953625" y="6242466"/>
            <a:ext cx="1409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3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AWS_data.ipynb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weather_aws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78E914C-D454-438B-B9CF-D478B8A748E6}"/>
                  </a:ext>
                </a:extLst>
              </p:cNvPr>
              <p:cNvSpPr/>
              <p:nvPr/>
            </p:nvSpPr>
            <p:spPr>
              <a:xfrm>
                <a:off x="7868453" y="4241720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cloud.loc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==-59.4, 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'] =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cloud.avg_tca.mean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2400657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aws_cloud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aws_icsr_ss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일사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일조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aws_lwt_tg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초상온도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aws_prsr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기압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aws_rhm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상대습도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강수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aws_ta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aws_ts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지면온도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aws_wind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바람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35,064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49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10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33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sea_data.ipynb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weather_sea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605294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sea_buoy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BUOY)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sea_lb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등표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70,117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29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16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19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61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5484754"/>
              <a:chOff x="1344192" y="1248395"/>
              <a:chExt cx="9167054" cy="548475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4427534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73919B-F0D4-4176-9569-400CDB74015F}"/>
                  </a:ext>
                </a:extLst>
              </p:cNvPr>
              <p:cNvSpPr/>
              <p:nvPr/>
            </p:nvSpPr>
            <p:spPr>
              <a:xfrm>
                <a:off x="4427534" y="34248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4427534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4427534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5927719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5927719" y="488204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574B7A-DD56-4530-AB55-45C2FDA98B7F}"/>
                  </a:ext>
                </a:extLst>
              </p:cNvPr>
              <p:cNvSpPr/>
              <p:nvPr/>
            </p:nvSpPr>
            <p:spPr>
              <a:xfrm>
                <a:off x="1344192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222,50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42C2E-DF99-44EB-B98B-0332528FFAC3}"/>
                  </a:ext>
                </a:extLst>
              </p:cNvPr>
              <p:cNvSpPr/>
              <p:nvPr/>
            </p:nvSpPr>
            <p:spPr>
              <a:xfrm>
                <a:off x="7510876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A0F6D7-042B-4186-B494-A245C4B09E53}"/>
                  </a:ext>
                </a:extLst>
              </p:cNvPr>
              <p:cNvSpPr/>
              <p:nvPr/>
            </p:nvSpPr>
            <p:spPr>
              <a:xfrm>
                <a:off x="7510368" y="3429000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D627463-8A64-45FF-8613-EC515B082773}"/>
                  </a:ext>
                </a:extLst>
              </p:cNvPr>
              <p:cNvSpPr/>
              <p:nvPr/>
            </p:nvSpPr>
            <p:spPr>
              <a:xfrm>
                <a:off x="7510368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중복제거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12,383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C58B997-3E55-4F54-A408-089533EA23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9010553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6026A7B-C3B0-4310-A948-1B5B6522A11E}"/>
                  </a:ext>
                </a:extLst>
              </p:cNvPr>
              <p:cNvSpPr/>
              <p:nvPr/>
            </p:nvSpPr>
            <p:spPr>
              <a:xfrm>
                <a:off x="7510368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6D56239-8A61-4BDA-BD40-7E7DFD528760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>
                <a:off x="9010553" y="490293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598724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1864B261-5051-45BB-85CC-8B447A7F3D03}"/>
                  </a:ext>
                </a:extLst>
              </p:cNvPr>
              <p:cNvCxnSpPr>
                <a:cxnSpLocks/>
                <a:endCxn id="65" idx="0"/>
              </p:cNvCxnSpPr>
              <p:nvPr/>
            </p:nvCxnSpPr>
            <p:spPr>
              <a:xfrm>
                <a:off x="5927719" y="5743133"/>
                <a:ext cx="0" cy="24410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598724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A75BFE3-5595-418B-993B-0B4510050C36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>
                <a:off x="9010553" y="576402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6422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3E767FF8-CA1C-48C4-AFC5-BCDF9233509A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CE46499-2166-4C01-97AB-0585DA10F06E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564217-1092-4908-A47B-A4F55CDD251F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5484754"/>
              <a:chOff x="1344192" y="1248395"/>
              <a:chExt cx="9167054" cy="5484754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C3D5285-AFA5-4A51-839D-F45C90F74849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1AA2FCC0-B125-4455-9B7B-C0220F93DCA1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C4405A3-F2F2-45B2-B736-738A2A01C10E}"/>
                  </a:ext>
                </a:extLst>
              </p:cNvPr>
              <p:cNvSpPr/>
              <p:nvPr/>
            </p:nvSpPr>
            <p:spPr>
              <a:xfrm>
                <a:off x="4427534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606258D-C9FC-4963-BDB3-78E9B02DF3D5}"/>
                  </a:ext>
                </a:extLst>
              </p:cNvPr>
              <p:cNvSpPr/>
              <p:nvPr/>
            </p:nvSpPr>
            <p:spPr>
              <a:xfrm>
                <a:off x="4427534" y="34248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3395173-97D5-4D27-8316-97CAE87FD87A}"/>
                  </a:ext>
                </a:extLst>
              </p:cNvPr>
              <p:cNvSpPr/>
              <p:nvPr/>
            </p:nvSpPr>
            <p:spPr>
              <a:xfrm>
                <a:off x="4427534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ABDF4CB-050A-41FC-80E2-AE70D01C229F}"/>
                  </a:ext>
                </a:extLst>
              </p:cNvPr>
              <p:cNvSpPr/>
              <p:nvPr/>
            </p:nvSpPr>
            <p:spPr>
              <a:xfrm>
                <a:off x="4427534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A518A6C0-7806-48C9-857B-B30D5B4EDCB8}"/>
                  </a:ext>
                </a:extLst>
              </p:cNvPr>
              <p:cNvCxnSpPr>
                <a:cxnSpLocks/>
                <a:stCxn id="44" idx="2"/>
                <a:endCxn id="45" idx="0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87DE380-6EFF-4611-831D-1A79709EF22E}"/>
                  </a:ext>
                </a:extLst>
              </p:cNvPr>
              <p:cNvCxnSpPr>
                <a:cxnSpLocks/>
                <a:stCxn id="45" idx="2"/>
                <a:endCxn id="46" idx="0"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0407922-77D0-49A5-B950-686228967D5B}"/>
                  </a:ext>
                </a:extLst>
              </p:cNvPr>
              <p:cNvCxnSpPr>
                <a:cxnSpLocks/>
                <a:stCxn id="46" idx="2"/>
                <a:endCxn id="47" idx="0"/>
              </p:cNvCxnSpPr>
              <p:nvPr/>
            </p:nvCxnSpPr>
            <p:spPr>
              <a:xfrm>
                <a:off x="5927719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5E63130-3730-4183-AB99-C90D4F20676E}"/>
                  </a:ext>
                </a:extLst>
              </p:cNvPr>
              <p:cNvCxnSpPr>
                <a:cxnSpLocks/>
                <a:stCxn id="47" idx="2"/>
                <a:endCxn id="50" idx="0"/>
              </p:cNvCxnSpPr>
              <p:nvPr/>
            </p:nvCxnSpPr>
            <p:spPr>
              <a:xfrm>
                <a:off x="5927719" y="488204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83CEFD7-BF13-4133-9DB5-6889A63D17A9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66A7B91-8C99-4AAD-B2AE-35AA75B01FAC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6E8A534-B046-410E-9744-5B3E21962D9C}"/>
                  </a:ext>
                </a:extLst>
              </p:cNvPr>
              <p:cNvSpPr/>
              <p:nvPr/>
            </p:nvSpPr>
            <p:spPr>
              <a:xfrm>
                <a:off x="1344192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BE5D2AE-0E1C-43E8-A30D-DB2503431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BB9AA47-B3EE-42EF-B14B-95A24B3CA350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222,50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45A40A05-9065-4136-A001-259DCAE6C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52798914-5BA6-418C-937B-B5F0878E804D}"/>
                  </a:ext>
                </a:extLst>
              </p:cNvPr>
              <p:cNvSpPr/>
              <p:nvPr/>
            </p:nvSpPr>
            <p:spPr>
              <a:xfrm>
                <a:off x="7510876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286B1883-D596-4900-A4C4-A332BC226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E7A0550-03E6-403D-83F7-793258D8CEB2}"/>
                  </a:ext>
                </a:extLst>
              </p:cNvPr>
              <p:cNvSpPr/>
              <p:nvPr/>
            </p:nvSpPr>
            <p:spPr>
              <a:xfrm>
                <a:off x="7510368" y="3429000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4864D8BF-397B-43AE-97A4-8914CA66C1AB}"/>
                  </a:ext>
                </a:extLst>
              </p:cNvPr>
              <p:cNvCxnSpPr>
                <a:cxnSpLocks/>
                <a:endCxn id="67" idx="0"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414B756-AB33-4940-AA12-BD28DD2C8207}"/>
                  </a:ext>
                </a:extLst>
              </p:cNvPr>
              <p:cNvSpPr/>
              <p:nvPr/>
            </p:nvSpPr>
            <p:spPr>
              <a:xfrm>
                <a:off x="7510368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중복제거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12,383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2741CB76-3857-46C5-A96E-391BC3ADF4B6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9010553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50DAE29-7D8A-4F39-8FCA-F296FABEE418}"/>
                  </a:ext>
                </a:extLst>
              </p:cNvPr>
              <p:cNvSpPr/>
              <p:nvPr/>
            </p:nvSpPr>
            <p:spPr>
              <a:xfrm>
                <a:off x="7510368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6C21D5E8-B63D-4571-9CC4-820AB323D50D}"/>
                  </a:ext>
                </a:extLst>
              </p:cNvPr>
              <p:cNvCxnSpPr>
                <a:cxnSpLocks/>
                <a:endCxn id="71" idx="0"/>
              </p:cNvCxnSpPr>
              <p:nvPr/>
            </p:nvCxnSpPr>
            <p:spPr>
              <a:xfrm>
                <a:off x="9010553" y="490293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94E5409-2FFD-4CCC-90A4-80AD6CD527BD}"/>
                  </a:ext>
                </a:extLst>
              </p:cNvPr>
              <p:cNvSpPr/>
              <p:nvPr/>
            </p:nvSpPr>
            <p:spPr>
              <a:xfrm>
                <a:off x="4427534" y="598724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7C7801ED-58AD-4076-B770-3FDC1A45A670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>
                <a:off x="5927719" y="5743133"/>
                <a:ext cx="0" cy="24410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E8BF82E9-32CC-4875-A44B-16967CB5B06E}"/>
                  </a:ext>
                </a:extLst>
              </p:cNvPr>
              <p:cNvSpPr/>
              <p:nvPr/>
            </p:nvSpPr>
            <p:spPr>
              <a:xfrm>
                <a:off x="7510368" y="598724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3E783531-2BE2-464F-A9D6-EB96B4EC99FF}"/>
                  </a:ext>
                </a:extLst>
              </p:cNvPr>
              <p:cNvCxnSpPr>
                <a:cxnSpLocks/>
                <a:endCxn id="75" idx="0"/>
              </p:cNvCxnSpPr>
              <p:nvPr/>
            </p:nvCxnSpPr>
            <p:spPr>
              <a:xfrm>
                <a:off x="9010553" y="576402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305BB-8CDF-40D3-8DEB-53770BCCC0BF}"/>
              </a:ext>
            </a:extLst>
          </p:cNvPr>
          <p:cNvSpPr/>
          <p:nvPr/>
        </p:nvSpPr>
        <p:spPr>
          <a:xfrm>
            <a:off x="4439944" y="1412737"/>
            <a:ext cx="6443113" cy="523564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3644C0-CE5A-4DD0-8CBF-B8BEFBE472FE}"/>
              </a:ext>
            </a:extLst>
          </p:cNvPr>
          <p:cNvSpPr/>
          <p:nvPr/>
        </p:nvSpPr>
        <p:spPr>
          <a:xfrm>
            <a:off x="4864458" y="1809421"/>
            <a:ext cx="2494744" cy="861774"/>
          </a:xfrm>
          <a:prstGeom prst="rect">
            <a:avLst/>
          </a:prstGeom>
          <a:solidFill>
            <a:srgbClr val="F7F7F7"/>
          </a:solidFill>
          <a:ln>
            <a:solidFill>
              <a:srgbClr val="00204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연도별 데이터 </a:t>
            </a:r>
            <a:r>
              <a:rPr lang="ko-KR" altLang="en-US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함수생성 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preprocessing()</a:t>
            </a:r>
          </a:p>
          <a:p>
            <a:pPr marL="171450" indent="-171450" algn="ctr">
              <a:buFontTx/>
              <a:buChar char="-"/>
            </a:pPr>
            <a:r>
              <a:rPr lang="ko-KR" altLang="en-US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연도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</a:t>
            </a:r>
            <a:r>
              <a:rPr lang="ko-KR" altLang="en-US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월 추가 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en-US" altLang="ko-KR" sz="1200" dirty="0" err="1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add_yearmonth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()</a:t>
            </a:r>
          </a:p>
          <a:p>
            <a:pPr marL="171450" indent="-171450" algn="ctr">
              <a:buFontTx/>
              <a:buChar char="-"/>
            </a:pPr>
            <a:r>
              <a:rPr lang="ko-KR" altLang="en-US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일시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(MEA_DDHR) </a:t>
            </a:r>
            <a:r>
              <a:rPr lang="ko-KR" altLang="en-US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생성</a:t>
            </a:r>
            <a:endParaRPr lang="en-US" altLang="ko-KR" sz="1200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AADBC64-43B3-4BD3-8013-8337A532B698}"/>
              </a:ext>
            </a:extLst>
          </p:cNvPr>
          <p:cNvSpPr/>
          <p:nvPr/>
        </p:nvSpPr>
        <p:spPr>
          <a:xfrm>
            <a:off x="4863950" y="2910080"/>
            <a:ext cx="2494744" cy="492443"/>
          </a:xfrm>
          <a:prstGeom prst="rect">
            <a:avLst/>
          </a:prstGeom>
          <a:solidFill>
            <a:srgbClr val="F7F7F7"/>
          </a:solidFill>
          <a:ln>
            <a:solidFill>
              <a:srgbClr val="00204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없는 데이터만 </a:t>
            </a: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concat</a:t>
            </a:r>
            <a:endParaRPr lang="ko-KR" altLang="en-US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2016 ~ 2018</a:t>
            </a:r>
            <a:r>
              <a:rPr lang="ko-KR" altLang="en-US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년 일부</a:t>
            </a:r>
            <a:endParaRPr lang="en-US" altLang="ko-KR" sz="1200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A464C6-2672-4FC3-8850-69162E992BE1}"/>
              </a:ext>
            </a:extLst>
          </p:cNvPr>
          <p:cNvCxnSpPr>
            <a:cxnSpLocks/>
          </p:cNvCxnSpPr>
          <p:nvPr/>
        </p:nvCxnSpPr>
        <p:spPr>
          <a:xfrm>
            <a:off x="3012658" y="2283316"/>
            <a:ext cx="1768828" cy="0"/>
          </a:xfrm>
          <a:prstGeom prst="line">
            <a:avLst/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7881AF0-A154-4A7F-BAB8-A5597582026C}"/>
              </a:ext>
            </a:extLst>
          </p:cNvPr>
          <p:cNvCxnSpPr>
            <a:cxnSpLocks/>
          </p:cNvCxnSpPr>
          <p:nvPr/>
        </p:nvCxnSpPr>
        <p:spPr>
          <a:xfrm>
            <a:off x="3012658" y="3160132"/>
            <a:ext cx="1768828" cy="0"/>
          </a:xfrm>
          <a:prstGeom prst="line">
            <a:avLst/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499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F547372D-371A-4B98-B12A-C7CFD19EDB37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4D51334-530B-45ED-ADB5-9F12D39C217A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51F724BF-B1BF-402C-80EC-42B2FC7D46DB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5484754"/>
              <a:chOff x="1344192" y="1248395"/>
              <a:chExt cx="9167054" cy="5484754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5160918E-DA02-4ED7-9FFE-3BE09332A75E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07F7D82-F8FF-4ACD-B54A-7DFCABFFA708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F9D720B9-A7F8-4223-A0B1-10D5FA149AAF}"/>
                  </a:ext>
                </a:extLst>
              </p:cNvPr>
              <p:cNvSpPr/>
              <p:nvPr/>
            </p:nvSpPr>
            <p:spPr>
              <a:xfrm>
                <a:off x="4427534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21AFDD7D-AA23-4DEA-BD0E-4CD3459529DD}"/>
                  </a:ext>
                </a:extLst>
              </p:cNvPr>
              <p:cNvSpPr/>
              <p:nvPr/>
            </p:nvSpPr>
            <p:spPr>
              <a:xfrm>
                <a:off x="4427534" y="34248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DC77E0E-ABFC-4462-8096-5341DB0C956E}"/>
                  </a:ext>
                </a:extLst>
              </p:cNvPr>
              <p:cNvSpPr/>
              <p:nvPr/>
            </p:nvSpPr>
            <p:spPr>
              <a:xfrm>
                <a:off x="4427534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E0E0EFD7-45B6-4D8A-B6EB-2F6A17F655C8}"/>
                  </a:ext>
                </a:extLst>
              </p:cNvPr>
              <p:cNvSpPr/>
              <p:nvPr/>
            </p:nvSpPr>
            <p:spPr>
              <a:xfrm>
                <a:off x="4427534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AA12FE51-1AE4-4FD7-93EC-D9D1B1D51B21}"/>
                  </a:ext>
                </a:extLst>
              </p:cNvPr>
              <p:cNvCxnSpPr>
                <a:cxnSpLocks/>
                <a:stCxn id="148" idx="2"/>
                <a:endCxn id="149" idx="0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0A7AC658-1C17-4DF0-950A-B65009A75759}"/>
                  </a:ext>
                </a:extLst>
              </p:cNvPr>
              <p:cNvCxnSpPr>
                <a:cxnSpLocks/>
                <a:stCxn id="149" idx="2"/>
                <a:endCxn id="150" idx="0"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898F9958-C33C-4338-84F7-DAC703539BC4}"/>
                  </a:ext>
                </a:extLst>
              </p:cNvPr>
              <p:cNvCxnSpPr>
                <a:cxnSpLocks/>
                <a:stCxn id="150" idx="2"/>
                <a:endCxn id="151" idx="0"/>
              </p:cNvCxnSpPr>
              <p:nvPr/>
            </p:nvCxnSpPr>
            <p:spPr>
              <a:xfrm>
                <a:off x="5927719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EA67E736-F6C4-40CF-A08D-C91991380BE3}"/>
                  </a:ext>
                </a:extLst>
              </p:cNvPr>
              <p:cNvCxnSpPr>
                <a:cxnSpLocks/>
                <a:stCxn id="151" idx="2"/>
                <a:endCxn id="152" idx="0"/>
              </p:cNvCxnSpPr>
              <p:nvPr/>
            </p:nvCxnSpPr>
            <p:spPr>
              <a:xfrm>
                <a:off x="5927719" y="488204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714D067-E483-483A-878A-56873A97D877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8E8C27EC-2759-4727-A1C0-8B98757D7FEC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9DB11AFF-FAAE-4663-9C0C-8FFFB6A00F36}"/>
                  </a:ext>
                </a:extLst>
              </p:cNvPr>
              <p:cNvSpPr/>
              <p:nvPr/>
            </p:nvSpPr>
            <p:spPr>
              <a:xfrm>
                <a:off x="1344192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EF670E58-0676-489C-AB90-D016B52CFF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6EAE8856-ABE8-4DCA-BC3E-B6DA7B2B8246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222,50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93FDDB3C-9DF9-420D-9DC9-874D9496F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E093A427-C2C7-4054-8793-C8589677B070}"/>
                  </a:ext>
                </a:extLst>
              </p:cNvPr>
              <p:cNvSpPr/>
              <p:nvPr/>
            </p:nvSpPr>
            <p:spPr>
              <a:xfrm>
                <a:off x="7510876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C49E6D91-32D3-4232-8283-3AEAECA27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AC8B619F-0962-4828-8EEE-ABB2DC202F82}"/>
                  </a:ext>
                </a:extLst>
              </p:cNvPr>
              <p:cNvSpPr/>
              <p:nvPr/>
            </p:nvSpPr>
            <p:spPr>
              <a:xfrm>
                <a:off x="7510368" y="3429000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D4D0AB03-2DAE-4143-B590-5D9E1E1FA33D}"/>
                  </a:ext>
                </a:extLst>
              </p:cNvPr>
              <p:cNvCxnSpPr>
                <a:cxnSpLocks/>
                <a:endCxn id="165" idx="0"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959EBC9A-6DEA-4B3F-B287-D366F7993F90}"/>
                  </a:ext>
                </a:extLst>
              </p:cNvPr>
              <p:cNvSpPr/>
              <p:nvPr/>
            </p:nvSpPr>
            <p:spPr>
              <a:xfrm>
                <a:off x="7510368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중복제거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12,383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0E32F99D-8ECA-4DF4-BF11-DB9360E9DB91}"/>
                  </a:ext>
                </a:extLst>
              </p:cNvPr>
              <p:cNvCxnSpPr>
                <a:cxnSpLocks/>
                <a:endCxn id="167" idx="0"/>
              </p:cNvCxnSpPr>
              <p:nvPr/>
            </p:nvCxnSpPr>
            <p:spPr>
              <a:xfrm>
                <a:off x="9010553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D2F1CFCD-3885-4E8D-BB56-FDF084833BB5}"/>
                  </a:ext>
                </a:extLst>
              </p:cNvPr>
              <p:cNvSpPr/>
              <p:nvPr/>
            </p:nvSpPr>
            <p:spPr>
              <a:xfrm>
                <a:off x="7510368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313FBA3D-581C-4AEE-9F4C-371C5EB16DFB}"/>
                  </a:ext>
                </a:extLst>
              </p:cNvPr>
              <p:cNvCxnSpPr>
                <a:cxnSpLocks/>
                <a:endCxn id="169" idx="0"/>
              </p:cNvCxnSpPr>
              <p:nvPr/>
            </p:nvCxnSpPr>
            <p:spPr>
              <a:xfrm>
                <a:off x="9010553" y="490293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9B4633F4-50B4-4368-AF82-56EA45FA90BA}"/>
                  </a:ext>
                </a:extLst>
              </p:cNvPr>
              <p:cNvSpPr/>
              <p:nvPr/>
            </p:nvSpPr>
            <p:spPr>
              <a:xfrm>
                <a:off x="4427534" y="598724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1C91E7DF-BCDA-4479-BEEA-D914593E94B4}"/>
                  </a:ext>
                </a:extLst>
              </p:cNvPr>
              <p:cNvCxnSpPr>
                <a:cxnSpLocks/>
                <a:endCxn id="171" idx="0"/>
              </p:cNvCxnSpPr>
              <p:nvPr/>
            </p:nvCxnSpPr>
            <p:spPr>
              <a:xfrm>
                <a:off x="5927719" y="5743133"/>
                <a:ext cx="0" cy="24410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0AB4A9A5-D865-4849-B897-A802A4F4B6AC}"/>
                  </a:ext>
                </a:extLst>
              </p:cNvPr>
              <p:cNvSpPr/>
              <p:nvPr/>
            </p:nvSpPr>
            <p:spPr>
              <a:xfrm>
                <a:off x="7510368" y="598724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CBAFCEE3-4567-48E1-8C6F-C726F4BF53A0}"/>
                  </a:ext>
                </a:extLst>
              </p:cNvPr>
              <p:cNvCxnSpPr>
                <a:cxnSpLocks/>
                <a:endCxn id="173" idx="0"/>
              </p:cNvCxnSpPr>
              <p:nvPr/>
            </p:nvCxnSpPr>
            <p:spPr>
              <a:xfrm>
                <a:off x="9010553" y="576402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84AB4F-1833-4981-A7D3-FB05F1EC2A1A}"/>
              </a:ext>
            </a:extLst>
          </p:cNvPr>
          <p:cNvSpPr/>
          <p:nvPr/>
        </p:nvSpPr>
        <p:spPr>
          <a:xfrm>
            <a:off x="7507258" y="1384663"/>
            <a:ext cx="3918387" cy="5277394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634D85-70CD-4E22-A21F-15BA9D2A4DB8}"/>
              </a:ext>
            </a:extLst>
          </p:cNvPr>
          <p:cNvSpPr/>
          <p:nvPr/>
        </p:nvSpPr>
        <p:spPr>
          <a:xfrm>
            <a:off x="1095376" y="1471115"/>
            <a:ext cx="3328109" cy="440229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D1995AD-9EDE-40DB-95AC-813AC937F93D}"/>
              </a:ext>
            </a:extLst>
          </p:cNvPr>
          <p:cNvCxnSpPr/>
          <p:nvPr/>
        </p:nvCxnSpPr>
        <p:spPr>
          <a:xfrm>
            <a:off x="6101890" y="2297740"/>
            <a:ext cx="1766887" cy="0"/>
          </a:xfrm>
          <a:prstGeom prst="line">
            <a:avLst/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1547C6-7A22-4856-8D79-7638CF4ED19E}"/>
              </a:ext>
            </a:extLst>
          </p:cNvPr>
          <p:cNvSpPr/>
          <p:nvPr/>
        </p:nvSpPr>
        <p:spPr>
          <a:xfrm>
            <a:off x="8012458" y="2057472"/>
            <a:ext cx="2494744" cy="492443"/>
          </a:xfrm>
          <a:prstGeom prst="rect">
            <a:avLst/>
          </a:prstGeom>
          <a:solidFill>
            <a:srgbClr val="F7F7F7"/>
          </a:solidFill>
          <a:ln>
            <a:solidFill>
              <a:srgbClr val="00204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연도별 데이터 </a:t>
            </a: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concat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Ex. </a:t>
            </a:r>
            <a:r>
              <a:rPr lang="en-US" altLang="ko-KR" sz="1200" dirty="0" err="1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pd.concat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en-US" altLang="ko-KR" sz="1200" dirty="0" err="1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all_data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FC6514A-5420-4046-9250-CBC9C14E97C0}"/>
              </a:ext>
            </a:extLst>
          </p:cNvPr>
          <p:cNvCxnSpPr/>
          <p:nvPr/>
        </p:nvCxnSpPr>
        <p:spPr>
          <a:xfrm>
            <a:off x="6101890" y="3164515"/>
            <a:ext cx="1766887" cy="0"/>
          </a:xfrm>
          <a:prstGeom prst="line">
            <a:avLst/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8D50F1-1FD5-4E7C-8322-FABA30FD813F}"/>
              </a:ext>
            </a:extLst>
          </p:cNvPr>
          <p:cNvSpPr/>
          <p:nvPr/>
        </p:nvSpPr>
        <p:spPr>
          <a:xfrm>
            <a:off x="8012458" y="2924247"/>
            <a:ext cx="2494744" cy="492443"/>
          </a:xfrm>
          <a:prstGeom prst="rect">
            <a:avLst/>
          </a:prstGeom>
          <a:solidFill>
            <a:srgbClr val="F7F7F7"/>
          </a:solidFill>
          <a:ln>
            <a:solidFill>
              <a:srgbClr val="00204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시간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운량 컬럼만 추출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MEA_DDHR,</a:t>
            </a:r>
            <a:r>
              <a:rPr lang="ko-KR" altLang="en-US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CLOUD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176CF93-6A46-4542-B66D-32078ADC64A0}"/>
              </a:ext>
            </a:extLst>
          </p:cNvPr>
          <p:cNvCxnSpPr/>
          <p:nvPr/>
        </p:nvCxnSpPr>
        <p:spPr>
          <a:xfrm>
            <a:off x="6101890" y="4013872"/>
            <a:ext cx="1766887" cy="0"/>
          </a:xfrm>
          <a:prstGeom prst="line">
            <a:avLst/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25F5CE-A1DA-4555-A12F-F26C72F35270}"/>
              </a:ext>
            </a:extLst>
          </p:cNvPr>
          <p:cNvSpPr/>
          <p:nvPr/>
        </p:nvSpPr>
        <p:spPr>
          <a:xfrm>
            <a:off x="8012457" y="3763036"/>
            <a:ext cx="2647945" cy="492443"/>
          </a:xfrm>
          <a:prstGeom prst="rect">
            <a:avLst/>
          </a:prstGeom>
          <a:solidFill>
            <a:srgbClr val="F7F7F7"/>
          </a:solidFill>
          <a:ln>
            <a:solidFill>
              <a:srgbClr val="00204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일시를 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Datetime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으로 변환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정렬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Ex. </a:t>
            </a:r>
            <a:r>
              <a:rPr lang="en-US" altLang="ko-KR" sz="1200" dirty="0" err="1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pd.to_datetime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(), </a:t>
            </a:r>
            <a:r>
              <a:rPr lang="en-US" altLang="ko-KR" sz="1200" dirty="0" err="1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sort_values</a:t>
            </a:r>
            <a:r>
              <a: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()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24BBAAE-3745-4DE9-82EB-D90BE59E1DF0}"/>
              </a:ext>
            </a:extLst>
          </p:cNvPr>
          <p:cNvCxnSpPr/>
          <p:nvPr/>
        </p:nvCxnSpPr>
        <p:spPr>
          <a:xfrm>
            <a:off x="6101890" y="4871938"/>
            <a:ext cx="1766887" cy="0"/>
          </a:xfrm>
          <a:prstGeom prst="line">
            <a:avLst/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68B6C31-37F7-4242-A146-CE2B17A1E295}"/>
              </a:ext>
            </a:extLst>
          </p:cNvPr>
          <p:cNvSpPr/>
          <p:nvPr/>
        </p:nvSpPr>
        <p:spPr>
          <a:xfrm>
            <a:off x="8012457" y="4622066"/>
            <a:ext cx="3350868" cy="492443"/>
          </a:xfrm>
          <a:prstGeom prst="rect">
            <a:avLst/>
          </a:prstGeom>
          <a:solidFill>
            <a:srgbClr val="F7F7F7"/>
          </a:solidFill>
          <a:ln>
            <a:solidFill>
              <a:srgbClr val="00204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2018-10-15 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데이터부터 추출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처리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1200" dirty="0" err="1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결측치가</a:t>
            </a:r>
            <a:r>
              <a:rPr lang="ko-KR" altLang="en-US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너무 많아서 전체 데이터는 사용 불가능</a:t>
            </a:r>
            <a:endParaRPr lang="en-US" altLang="ko-KR" sz="1200" dirty="0">
              <a:solidFill>
                <a:srgbClr val="7F7E7E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08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001295-A0E6-402D-8B54-A3040E9FC948}"/>
              </a:ext>
            </a:extLst>
          </p:cNvPr>
          <p:cNvSpPr/>
          <p:nvPr/>
        </p:nvSpPr>
        <p:spPr>
          <a:xfrm>
            <a:off x="6575149" y="6286500"/>
            <a:ext cx="4909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https://www.flaticon.com/packs/management</a:t>
            </a:r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공모배경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5484754"/>
              <a:chOff x="1344192" y="1248395"/>
              <a:chExt cx="9167054" cy="548475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4427534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73919B-F0D4-4176-9569-400CDB74015F}"/>
                  </a:ext>
                </a:extLst>
              </p:cNvPr>
              <p:cNvSpPr/>
              <p:nvPr/>
            </p:nvSpPr>
            <p:spPr>
              <a:xfrm>
                <a:off x="4427534" y="34248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4427534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4427534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5927719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5927719" y="488204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574B7A-DD56-4530-AB55-45C2FDA98B7F}"/>
                  </a:ext>
                </a:extLst>
              </p:cNvPr>
              <p:cNvSpPr/>
              <p:nvPr/>
            </p:nvSpPr>
            <p:spPr>
              <a:xfrm>
                <a:off x="1344192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222,50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42C2E-DF99-44EB-B98B-0332528FFAC3}"/>
                  </a:ext>
                </a:extLst>
              </p:cNvPr>
              <p:cNvSpPr/>
              <p:nvPr/>
            </p:nvSpPr>
            <p:spPr>
              <a:xfrm>
                <a:off x="7510876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A0F6D7-042B-4186-B494-A245C4B09E53}"/>
                  </a:ext>
                </a:extLst>
              </p:cNvPr>
              <p:cNvSpPr/>
              <p:nvPr/>
            </p:nvSpPr>
            <p:spPr>
              <a:xfrm>
                <a:off x="7510368" y="3429000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D627463-8A64-45FF-8613-EC515B082773}"/>
                  </a:ext>
                </a:extLst>
              </p:cNvPr>
              <p:cNvSpPr/>
              <p:nvPr/>
            </p:nvSpPr>
            <p:spPr>
              <a:xfrm>
                <a:off x="7510368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중복제거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12,383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C58B997-3E55-4F54-A408-089533EA23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9010553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6026A7B-C3B0-4310-A948-1B5B6522A11E}"/>
                  </a:ext>
                </a:extLst>
              </p:cNvPr>
              <p:cNvSpPr/>
              <p:nvPr/>
            </p:nvSpPr>
            <p:spPr>
              <a:xfrm>
                <a:off x="7510368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6D56239-8A61-4BDA-BD40-7E7DFD528760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>
                <a:off x="9010553" y="490293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598724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1864B261-5051-45BB-85CC-8B447A7F3D03}"/>
                  </a:ext>
                </a:extLst>
              </p:cNvPr>
              <p:cNvCxnSpPr>
                <a:cxnSpLocks/>
                <a:endCxn id="65" idx="0"/>
              </p:cNvCxnSpPr>
              <p:nvPr/>
            </p:nvCxnSpPr>
            <p:spPr>
              <a:xfrm>
                <a:off x="5927719" y="5743133"/>
                <a:ext cx="0" cy="24410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598724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A75BFE3-5595-418B-993B-0B4510050C36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>
                <a:off x="9010553" y="576402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7C133F-7FBA-4420-9DD6-8839C95E4F85}"/>
              </a:ext>
            </a:extLst>
          </p:cNvPr>
          <p:cNvGrpSpPr/>
          <p:nvPr/>
        </p:nvGrpSpPr>
        <p:grpSpPr>
          <a:xfrm>
            <a:off x="1095376" y="1471116"/>
            <a:ext cx="6452136" cy="5177276"/>
            <a:chOff x="1095376" y="1471116"/>
            <a:chExt cx="6452136" cy="517727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5B2F612-1627-4ACE-A211-92F5A1648625}"/>
                </a:ext>
              </a:extLst>
            </p:cNvPr>
            <p:cNvSpPr/>
            <p:nvPr/>
          </p:nvSpPr>
          <p:spPr>
            <a:xfrm>
              <a:off x="1095376" y="1471116"/>
              <a:ext cx="6452136" cy="4285102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C7F1FEE-C509-4D82-816A-836DC283CCD1}"/>
                </a:ext>
              </a:extLst>
            </p:cNvPr>
            <p:cNvSpPr/>
            <p:nvPr/>
          </p:nvSpPr>
          <p:spPr>
            <a:xfrm>
              <a:off x="4321444" y="5756217"/>
              <a:ext cx="3226063" cy="892175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496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962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44D68-494C-48F4-BEFA-E202CBE19519}"/>
              </a:ext>
            </a:extLst>
          </p:cNvPr>
          <p:cNvSpPr txBox="1"/>
          <p:nvPr/>
        </p:nvSpPr>
        <p:spPr>
          <a:xfrm>
            <a:off x="287693" y="1246913"/>
            <a:ext cx="108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결과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 요인들이 결로에 가장 큰 영향을 미쳤다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이러한 원인을 제거할 수 있는 방안으로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…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AA29D-07D2-4143-94A1-F804302DADF1}"/>
              </a:ext>
            </a:extLst>
          </p:cNvPr>
          <p:cNvSpPr txBox="1"/>
          <p:nvPr/>
        </p:nvSpPr>
        <p:spPr>
          <a:xfrm>
            <a:off x="603068" y="2022925"/>
            <a:ext cx="97726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AutoNum type="arabicPeriod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제습기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2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3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BE5B2-145A-4DE0-9672-3BCC060DAA3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4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570079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스마트솔루션즈의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저소음 공장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대량의 공기를 순환시켜 쾌적한 실내 유지 및 냉난방비 절감 효과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B3AAA-EAD7-41B3-8F5A-D9CB44D4251A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 내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755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768531" y="1754745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문현준 교수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단국대학교 건축공학과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]</a:t>
            </a:r>
            <a:b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지금 현재 국내에는 주로 온도차를 낮춰서 결로를 방지하는 그런 기준들이 있는데요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향후에는 온도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차뿐만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아니라 습기 전달에 대한 것을 고려를 해서 적절한 자재를 적절히 설계를 해야 향후에 문제를 많이 줄일 수 있을 것이라고 생각됩니다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."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2942B-EAC1-481A-BFC9-170B3E7D9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9" t="27088" r="39571" b="28472"/>
          <a:stretch/>
        </p:blipFill>
        <p:spPr>
          <a:xfrm>
            <a:off x="5007427" y="3082834"/>
            <a:ext cx="5181601" cy="2934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51DCD-A0F3-49D1-BE73-8C84C5AB601B}"/>
              </a:ext>
            </a:extLst>
          </p:cNvPr>
          <p:cNvSpPr txBox="1"/>
          <p:nvPr/>
        </p:nvSpPr>
        <p:spPr>
          <a:xfrm>
            <a:off x="7598227" y="6080809"/>
            <a:ext cx="273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2016.03.28 MBC </a:t>
            </a:r>
            <a:r>
              <a:rPr lang="ko-KR" altLang="en-US" dirty="0"/>
              <a:t>뉴스 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8B008-0564-42C8-A0EF-A83B57F700BF}"/>
              </a:ext>
            </a:extLst>
          </p:cNvPr>
          <p:cNvSpPr/>
          <p:nvPr/>
        </p:nvSpPr>
        <p:spPr>
          <a:xfrm>
            <a:off x="1001486" y="60808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https://imnews.imbc.com/replay/2580/3925446_29945.html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BE4DB-4E70-45FE-A36C-E17B0829813D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6AA68-B4A5-4AB5-923E-895241D6CB32}"/>
              </a:ext>
            </a:extLst>
          </p:cNvPr>
          <p:cNvSpPr txBox="1"/>
          <p:nvPr/>
        </p:nvSpPr>
        <p:spPr>
          <a:xfrm>
            <a:off x="768530" y="1257653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설계 단계부터 결로방지 대책 고려 필요</a:t>
            </a:r>
          </a:p>
        </p:txBody>
      </p:sp>
    </p:spTree>
    <p:extLst>
      <p:ext uri="{BB962C8B-B14F-4D97-AF65-F5344CB8AC3E}">
        <p14:creationId xmlns:p14="http://schemas.microsoft.com/office/powerpoint/2010/main" val="426778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(passive)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건물은 냉난방에 사용하는 에너지를 줄일 수 있고 곰팡이의 원인이 되는 결로 현상 방지 가능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단열과 기밀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氣密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·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공기가 통하지 않게 하는 것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더 두꺼운 단열재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기밀이 잘되는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 유리창 등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정부의 제로에너지 건축 장려 방안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연면적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건축물의 경우 공공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민간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2025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 제로에너지 건축이 의무화된다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2030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500m²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이상의 모든 건축물을 제로에너지 건물로 지어야 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국내 최초 제로에너지 공장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힘펠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한림원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삼표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개발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메가더블윌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(MDW)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대형공간 시공 때 적용되는 최신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PC(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프리캐스트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콘크리트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중 하나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현장이 아닌 공장에서 미리 콘크리트 제품을 생산함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공법의 단점인 누수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문제 해결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B6B7EA-89B0-4060-8076-8EBB71AB1034}"/>
              </a:ext>
            </a:extLst>
          </p:cNvPr>
          <p:cNvSpPr/>
          <p:nvPr/>
        </p:nvSpPr>
        <p:spPr>
          <a:xfrm>
            <a:off x="933993" y="6080809"/>
            <a:ext cx="8523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https://www.donga.com/news/article/all/20200107/99127061/1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20F2A-DB84-4E26-9B17-197C7D95E50E}"/>
              </a:ext>
            </a:extLst>
          </p:cNvPr>
          <p:cNvSpPr/>
          <p:nvPr/>
        </p:nvSpPr>
        <p:spPr>
          <a:xfrm>
            <a:off x="933992" y="6417560"/>
            <a:ext cx="766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https://www.hankyung.com/economy/article/201911173089i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4A1AB-FEBC-4A4F-B3BD-A7E1936FA38F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738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 err="1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설비와 기계에 센서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(IoT)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설치됨으로써 실시간 데이터 수집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분석이 가능해짐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모든 상황들이 일목요연하게 보여지고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이를 분석해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목적된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바에 따라 스스로 제어됨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기반의 공장 운영체계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(Data Driven Operation)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갖춤으로써 생산현장에서 발생하는 현상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문제들의 상관관계를 얻어낼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발생에 영향을 미치는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조건들이 만족될 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예방을 위해 해당 조건들이 자동으로 조절되게 할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즉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제품 및 설비의 상태를 실시간으로 진단하고 문제 발생 가능성을 사전에 차단함으로써 제품 및 설비의 수명을 연장할 수 있음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1026" name="Picture 2" descr="royalty free iot photos free download | Piqsels">
            <a:extLst>
              <a:ext uri="{FF2B5EF4-FFF2-40B4-BE49-F238E27FC236}">
                <a16:creationId xmlns:a16="http://schemas.microsoft.com/office/drawing/2014/main" id="{BC1E4A34-8C68-4786-8EA2-3A93BC76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84" y="4638889"/>
            <a:ext cx="5187030" cy="20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0684C-E6BE-4C7D-83DA-4FB673A95721}"/>
              </a:ext>
            </a:extLst>
          </p:cNvPr>
          <p:cNvSpPr txBox="1"/>
          <p:nvPr/>
        </p:nvSpPr>
        <p:spPr>
          <a:xfrm>
            <a:off x="287693" y="731213"/>
            <a:ext cx="352666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눈물 방울 8">
            <a:extLst>
              <a:ext uri="{FF2B5EF4-FFF2-40B4-BE49-F238E27FC236}">
                <a16:creationId xmlns:a16="http://schemas.microsoft.com/office/drawing/2014/main" id="{95901DAE-5DEC-42BC-88C1-C8E71E4EF81C}"/>
              </a:ext>
            </a:extLst>
          </p:cNvPr>
          <p:cNvSpPr/>
          <p:nvPr/>
        </p:nvSpPr>
        <p:spPr>
          <a:xfrm rot="18900000">
            <a:off x="813172" y="1527747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1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근로자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조절로 쾌적한 근무환경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작업능률 향상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잠재적 품질손실 위험 최소화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제품 및 설비 수명 연장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냉난방비 절감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비용 효율화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정부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사회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품질손실에 따른 폐기물 감소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제로에너지 사회로의 이행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고객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고품질의 제품 확보가능성 증가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12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128DCC-5FD4-4A50-BCFE-6D1A1B4F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762" y="5384346"/>
            <a:ext cx="1362075" cy="1314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65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D875DF-E817-4FDD-B541-CA697072EB6B}"/>
              </a:ext>
            </a:extLst>
          </p:cNvPr>
          <p:cNvGrpSpPr/>
          <p:nvPr/>
        </p:nvGrpSpPr>
        <p:grpSpPr>
          <a:xfrm>
            <a:off x="813172" y="2246354"/>
            <a:ext cx="9689365" cy="1477328"/>
            <a:chOff x="813172" y="1570079"/>
            <a:chExt cx="9689365" cy="1477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94AD78-7DE2-49D3-BF11-EFF89523A421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결로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Condensation)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대기의 온도가 이슬점 이하로 떨어져 물체의 표면에 물방울이 맺히는 현상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" name="눈물 방울 2">
              <a:extLst>
                <a:ext uri="{FF2B5EF4-FFF2-40B4-BE49-F238E27FC236}">
                  <a16:creationId xmlns:a16="http://schemas.microsoft.com/office/drawing/2014/main" id="{A7EF612A-EF14-47D7-A662-D5092DA90807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1A470D-7511-4D01-A515-66376E47363C}"/>
              </a:ext>
            </a:extLst>
          </p:cNvPr>
          <p:cNvGrpSpPr/>
          <p:nvPr/>
        </p:nvGrpSpPr>
        <p:grpSpPr>
          <a:xfrm>
            <a:off x="813173" y="3939869"/>
            <a:ext cx="8435330" cy="1200329"/>
            <a:chOff x="813173" y="2808843"/>
            <a:chExt cx="8435330" cy="1200329"/>
          </a:xfrm>
        </p:grpSpPr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D06DCE7A-136E-40AB-8A5D-EAF815600D29}"/>
                </a:ext>
              </a:extLst>
            </p:cNvPr>
            <p:cNvSpPr/>
            <p:nvPr/>
          </p:nvSpPr>
          <p:spPr>
            <a:xfrm rot="18900000">
              <a:off x="813173" y="2858889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11C548-F79F-4E64-AB83-A80EFC091E95}"/>
                </a:ext>
              </a:extLst>
            </p:cNvPr>
            <p:cNvSpPr/>
            <p:nvPr/>
          </p:nvSpPr>
          <p:spPr>
            <a:xfrm>
              <a:off x="1104863" y="2808843"/>
              <a:ext cx="81436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조건</a:t>
              </a:r>
              <a:endParaRPr lang="en-US" altLang="ko-KR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1.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발생하는 부분의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포화수증기압을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넘어가기 시작하고 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2.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해당 지점의 온도가 이슬점보다 낮아야 한다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결로의 정의 및 발생조건 </a:t>
            </a:r>
          </a:p>
        </p:txBody>
      </p:sp>
    </p:spTree>
    <p:extLst>
      <p:ext uri="{BB962C8B-B14F-4D97-AF65-F5344CB8AC3E}">
        <p14:creationId xmlns:p14="http://schemas.microsoft.com/office/powerpoint/2010/main" val="47230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80F6F-5375-44C2-87CE-412C7BCE9CFA}"/>
              </a:ext>
            </a:extLst>
          </p:cNvPr>
          <p:cNvSpPr/>
          <p:nvPr/>
        </p:nvSpPr>
        <p:spPr>
          <a:xfrm>
            <a:off x="287693" y="1514475"/>
            <a:ext cx="11647132" cy="3048000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18667-84E4-40B3-842B-EAD2E73A9C64}"/>
              </a:ext>
            </a:extLst>
          </p:cNvPr>
          <p:cNvSpPr txBox="1"/>
          <p:nvPr/>
        </p:nvSpPr>
        <p:spPr>
          <a:xfrm>
            <a:off x="4119833" y="5692072"/>
            <a:ext cx="395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 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81A9B-DC82-4F89-8BF2-07791D5141C9}"/>
              </a:ext>
            </a:extLst>
          </p:cNvPr>
          <p:cNvGrpSpPr/>
          <p:nvPr/>
        </p:nvGrpSpPr>
        <p:grpSpPr>
          <a:xfrm>
            <a:off x="511039" y="1794730"/>
            <a:ext cx="11169922" cy="2131742"/>
            <a:chOff x="1099094" y="1471772"/>
            <a:chExt cx="9740355" cy="18589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65523A-7AA2-47C1-BFE0-330C2AD8E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20405"/>
            <a:stretch/>
          </p:blipFill>
          <p:spPr>
            <a:xfrm>
              <a:off x="4416878" y="1471772"/>
              <a:ext cx="3104787" cy="1858914"/>
            </a:xfrm>
            <a:prstGeom prst="rect">
              <a:avLst/>
            </a:prstGeom>
          </p:spPr>
        </p:pic>
        <p:pic>
          <p:nvPicPr>
            <p:cNvPr id="1026" name="Picture 2" descr="당진제철소">
              <a:extLst>
                <a:ext uri="{FF2B5EF4-FFF2-40B4-BE49-F238E27FC236}">
                  <a16:creationId xmlns:a16="http://schemas.microsoft.com/office/drawing/2014/main" id="{35927362-ABBE-48F8-AA78-1FC95E266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1" r="2214"/>
            <a:stretch/>
          </p:blipFill>
          <p:spPr bwMode="auto">
            <a:xfrm>
              <a:off x="1099094" y="1471772"/>
              <a:ext cx="3104787" cy="1858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D3E424-98C9-4AD7-B1CE-6539995F6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759"/>
            <a:stretch/>
          </p:blipFill>
          <p:spPr>
            <a:xfrm>
              <a:off x="7734662" y="1471772"/>
              <a:ext cx="3104787" cy="1858914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503BE-1F6B-4363-BC58-632090B3BE5E}"/>
              </a:ext>
            </a:extLst>
          </p:cNvPr>
          <p:cNvSpPr/>
          <p:nvPr/>
        </p:nvSpPr>
        <p:spPr>
          <a:xfrm>
            <a:off x="4999385" y="1349592"/>
            <a:ext cx="219322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 생산공장의 특성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441883-F1DE-48A2-86D7-8DC5A90969B6}"/>
              </a:ext>
            </a:extLst>
          </p:cNvPr>
          <p:cNvSpPr/>
          <p:nvPr/>
        </p:nvSpPr>
        <p:spPr>
          <a:xfrm>
            <a:off x="1761320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넓은 부지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F9B322-1E70-48B1-BDAF-223A52241254}"/>
              </a:ext>
            </a:extLst>
          </p:cNvPr>
          <p:cNvSpPr/>
          <p:nvPr/>
        </p:nvSpPr>
        <p:spPr>
          <a:xfrm>
            <a:off x="5566047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높은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631FF-B3AC-4F34-B35E-BD17F905722F}"/>
              </a:ext>
            </a:extLst>
          </p:cNvPr>
          <p:cNvSpPr/>
          <p:nvPr/>
        </p:nvSpPr>
        <p:spPr>
          <a:xfrm>
            <a:off x="9370774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바다 인접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4D8C92-F9C3-4171-A08B-024E7F0EFD31}"/>
              </a:ext>
            </a:extLst>
          </p:cNvPr>
          <p:cNvSpPr/>
          <p:nvPr/>
        </p:nvSpPr>
        <p:spPr>
          <a:xfrm>
            <a:off x="688911" y="3447547"/>
            <a:ext cx="3204723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224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평 부지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여의도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 이상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A9EFFF-05DF-4CAA-A752-D97A56BF18CE}"/>
              </a:ext>
            </a:extLst>
          </p:cNvPr>
          <p:cNvSpPr/>
          <p:nvPr/>
        </p:nvSpPr>
        <p:spPr>
          <a:xfrm>
            <a:off x="8298363" y="3447547"/>
            <a:ext cx="3204726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서해안에 위치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A0EAD-7FA9-43EF-A8AF-1414A1DF16BE}"/>
              </a:ext>
            </a:extLst>
          </p:cNvPr>
          <p:cNvSpPr/>
          <p:nvPr/>
        </p:nvSpPr>
        <p:spPr>
          <a:xfrm>
            <a:off x="4493636" y="3447547"/>
            <a:ext cx="3204726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당진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1, 2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모두 높은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ko-KR" altLang="en-US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170EE23-079E-4F76-813D-FDCFEE110FE4}"/>
              </a:ext>
            </a:extLst>
          </p:cNvPr>
          <p:cNvSpPr/>
          <p:nvPr/>
        </p:nvSpPr>
        <p:spPr>
          <a:xfrm rot="10800000">
            <a:off x="511039" y="4704467"/>
            <a:ext cx="11169922" cy="679874"/>
          </a:xfrm>
          <a:prstGeom prst="triangle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2AF7E-96F7-4D4E-BDDA-E78CA87AA2CB}"/>
              </a:ext>
            </a:extLst>
          </p:cNvPr>
          <p:cNvSpPr txBox="1"/>
          <p:nvPr/>
        </p:nvSpPr>
        <p:spPr>
          <a:xfrm>
            <a:off x="4135093" y="4824799"/>
            <a:ext cx="39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고온다습한</a:t>
            </a:r>
            <a:r>
              <a:rPr lang="ko-KR" altLang="en-US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공기 유입</a:t>
            </a:r>
          </a:p>
        </p:txBody>
      </p:sp>
      <p:sp>
        <p:nvSpPr>
          <p:cNvPr id="26" name="눈물 방울 25">
            <a:extLst>
              <a:ext uri="{FF2B5EF4-FFF2-40B4-BE49-F238E27FC236}">
                <a16:creationId xmlns:a16="http://schemas.microsoft.com/office/drawing/2014/main" id="{4B9D94D4-BCF8-47DD-B87E-E054BE986883}"/>
              </a:ext>
            </a:extLst>
          </p:cNvPr>
          <p:cNvSpPr/>
          <p:nvPr/>
        </p:nvSpPr>
        <p:spPr>
          <a:xfrm rot="18900000">
            <a:off x="4201946" y="5832860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A218E-8637-482C-938B-597B5D0F16A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잘 생기는 이유</a:t>
            </a:r>
          </a:p>
        </p:txBody>
      </p:sp>
    </p:spTree>
    <p:extLst>
      <p:ext uri="{BB962C8B-B14F-4D97-AF65-F5344CB8AC3E}">
        <p14:creationId xmlns:p14="http://schemas.microsoft.com/office/powerpoint/2010/main" val="270983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0F98B-2160-4B43-BC03-124B060AAEB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발생의 문제점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858E51-C219-4E68-BAAC-BA80449A2ADC}"/>
              </a:ext>
            </a:extLst>
          </p:cNvPr>
          <p:cNvSpPr/>
          <p:nvPr/>
        </p:nvSpPr>
        <p:spPr>
          <a:xfrm>
            <a:off x="6277519" y="6242466"/>
            <a:ext cx="4685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pPr algn="r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건축물에서의 결로의 발생과 방지 대책“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한국건설기술연구원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(1998)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933994" y="1708489"/>
            <a:ext cx="9772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건축물에 주는 피해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눈물 방울 6">
            <a:extLst>
              <a:ext uri="{FF2B5EF4-FFF2-40B4-BE49-F238E27FC236}">
                <a16:creationId xmlns:a16="http://schemas.microsoft.com/office/drawing/2014/main" id="{A17F786A-CEB8-401D-9742-84E168F76897}"/>
              </a:ext>
            </a:extLst>
          </p:cNvPr>
          <p:cNvSpPr/>
          <p:nvPr/>
        </p:nvSpPr>
        <p:spPr>
          <a:xfrm rot="18900000">
            <a:off x="813172" y="1758536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D1EBEE-69BA-41B8-8CD8-97BDBC1E7BC0}"/>
              </a:ext>
            </a:extLst>
          </p:cNvPr>
          <p:cNvGrpSpPr/>
          <p:nvPr/>
        </p:nvGrpSpPr>
        <p:grpSpPr>
          <a:xfrm>
            <a:off x="1319005" y="2290982"/>
            <a:ext cx="4465520" cy="3084856"/>
            <a:chOff x="763125" y="2290982"/>
            <a:chExt cx="4465520" cy="30848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091107-9F41-404D-A6BC-25861CD5FADC}"/>
                </a:ext>
              </a:extLst>
            </p:cNvPr>
            <p:cNvSpPr/>
            <p:nvPr/>
          </p:nvSpPr>
          <p:spPr>
            <a:xfrm>
              <a:off x="848559" y="3098314"/>
              <a:ext cx="438008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창고의 천장에 맺힌 결로수의 낙하로 </a:t>
              </a: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재료나 제품에 손상</a:t>
              </a:r>
              <a:endParaRPr lang="en-US" altLang="ko-KR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 유리창 부위에서 발생한 결로수가 외부 측으로 응결한 뒤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고드름이 되어 낙하함으로써 </a:t>
              </a: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주변에 위험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요인으로 작용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0FB9E5-8C30-4FF2-81DA-4E9FF18F1DB9}"/>
                </a:ext>
              </a:extLst>
            </p:cNvPr>
            <p:cNvSpPr/>
            <p:nvPr/>
          </p:nvSpPr>
          <p:spPr>
            <a:xfrm>
              <a:off x="76312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A9D493-5E38-4D1D-A190-C8FCC3247F48}"/>
                </a:ext>
              </a:extLst>
            </p:cNvPr>
            <p:cNvSpPr/>
            <p:nvPr/>
          </p:nvSpPr>
          <p:spPr>
            <a:xfrm>
              <a:off x="2427697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ko-KR" altLang="en-US" b="1" dirty="0">
                <a:solidFill>
                  <a:srgbClr val="005792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471FEC-CCC0-4863-96D9-68926F5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705" y="2290982"/>
              <a:ext cx="461665" cy="4616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040C4A-66B7-47AE-909B-32D3D099CF17}"/>
              </a:ext>
            </a:extLst>
          </p:cNvPr>
          <p:cNvGrpSpPr/>
          <p:nvPr/>
        </p:nvGrpSpPr>
        <p:grpSpPr>
          <a:xfrm>
            <a:off x="6497755" y="2290982"/>
            <a:ext cx="4465520" cy="3157376"/>
            <a:chOff x="5616485" y="2290982"/>
            <a:chExt cx="4465520" cy="31573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1F31EE-2DBE-4D09-8DEF-5C9DB9CE65A2}"/>
                </a:ext>
              </a:extLst>
            </p:cNvPr>
            <p:cNvSpPr/>
            <p:nvPr/>
          </p:nvSpPr>
          <p:spPr>
            <a:xfrm>
              <a:off x="5743574" y="2863035"/>
              <a:ext cx="4248151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곰팡이 발생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마감재 박리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오염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목재 변색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석고보드 붕괴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카페트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젖음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구조체의 훼손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전체의 수명 단축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단열재에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흡습되어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에너지 절약성능 악화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철강재에 녹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얼룩이 발생해 품질불량 결과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6F09F3-C8A5-4125-8206-BFAA34D7DA83}"/>
                </a:ext>
              </a:extLst>
            </p:cNvPr>
            <p:cNvSpPr/>
            <p:nvPr/>
          </p:nvSpPr>
          <p:spPr>
            <a:xfrm>
              <a:off x="561648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FDC4BE-F74E-4958-B499-BA601BBE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065" y="2290982"/>
              <a:ext cx="461665" cy="4616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FCCD6-B142-4229-A1A0-DF875BDE1129}"/>
                </a:ext>
              </a:extLst>
            </p:cNvPr>
            <p:cNvSpPr/>
            <p:nvPr/>
          </p:nvSpPr>
          <p:spPr>
            <a:xfrm>
              <a:off x="7302144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en-US" altLang="ko-KR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8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542924" y="2551837"/>
            <a:ext cx="10277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 </a:t>
            </a:r>
            <a:r>
              <a:rPr lang="ko-KR" altLang="en-US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가능성을 사전에 정확히 예측하고 이에 대응한다면</a:t>
            </a:r>
            <a:endParaRPr lang="en-US" altLang="ko-KR" sz="28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			  	</a:t>
            </a:r>
            <a:r>
              <a:rPr lang="ko-KR" altLang="en-US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잠재적 품질손실의 위험을 최소화할 수 있다</a:t>
            </a:r>
            <a:r>
              <a:rPr lang="en-US" altLang="ko-KR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en-US" altLang="ko-KR" sz="2800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8614B-C96B-48C7-8EA0-4AB1ABB72F81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예측의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A3B68-5A48-46FF-B6D4-9A7B39FE5EA4}"/>
              </a:ext>
            </a:extLst>
          </p:cNvPr>
          <p:cNvSpPr txBox="1"/>
          <p:nvPr/>
        </p:nvSpPr>
        <p:spPr>
          <a:xfrm>
            <a:off x="10752945" y="4036110"/>
            <a:ext cx="734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”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2646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838199" y="2152650"/>
            <a:ext cx="9772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습도와 결로발생 여부의 상관관계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실내 공기의 습도가 높을수록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접하는 면의 표면온도가 낮을수록 결로의 발생위험이 커진다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관련 논문 출처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4B233-D8B1-4592-AE2C-7CDEEA8E4BB7}"/>
              </a:ext>
            </a:extLst>
          </p:cNvPr>
          <p:cNvSpPr txBox="1"/>
          <p:nvPr/>
        </p:nvSpPr>
        <p:spPr>
          <a:xfrm>
            <a:off x="838199" y="4112078"/>
            <a:ext cx="9772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실제로 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요인이 결로 발생에 얼마나 큰 영향을 미치는지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또 다른 설명 요인으로는 어떤 것이 있는지를 분석을 통해 확인해본다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892E5-0C8A-4FB7-B430-65B35344BB52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요인 추정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E6CA2-401C-41EB-A915-A52D4E9000CE}"/>
              </a:ext>
            </a:extLst>
          </p:cNvPr>
          <p:cNvSpPr txBox="1"/>
          <p:nvPr/>
        </p:nvSpPr>
        <p:spPr>
          <a:xfrm>
            <a:off x="838198" y="5102678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73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2408</Words>
  <Application>Microsoft Office PowerPoint</Application>
  <PresentationFormat>와이드스크린</PresentationFormat>
  <Paragraphs>488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KoPubWorld돋움체_Pro Bold</vt:lpstr>
      <vt:lpstr>KoPubWorld돋움체_Pro Light</vt:lpstr>
      <vt:lpstr>KoPubWorld돋움체_Pro Medium</vt:lpstr>
      <vt:lpstr>맑은 고딕</vt:lpstr>
      <vt:lpstr>Arial</vt:lpstr>
      <vt:lpstr>Office 테마</vt:lpstr>
      <vt:lpstr>현대제철과 기상청 데이터를 활용한 공장 내 철강 제품의 결로 발생 예측 모형 개발</vt:lpstr>
      <vt:lpstr>Contents</vt:lpstr>
      <vt:lpstr>Contents</vt:lpstr>
      <vt:lpstr>공모배경</vt:lpstr>
      <vt:lpstr>공모배경</vt:lpstr>
      <vt:lpstr>공모배경</vt:lpstr>
      <vt:lpstr>공모배경</vt:lpstr>
      <vt:lpstr>공모배경</vt:lpstr>
      <vt:lpstr>Contents</vt:lpstr>
      <vt:lpstr>활용데이터 정의</vt:lpstr>
      <vt:lpstr>활용데이터 정의</vt:lpstr>
      <vt:lpstr>Contents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Contents</vt:lpstr>
      <vt:lpstr>분석결과</vt:lpstr>
      <vt:lpstr>Contents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ekherb1244@gmail.com</cp:lastModifiedBy>
  <cp:revision>93</cp:revision>
  <dcterms:created xsi:type="dcterms:W3CDTF">2020-06-11T07:48:01Z</dcterms:created>
  <dcterms:modified xsi:type="dcterms:W3CDTF">2020-06-25T06:03:17Z</dcterms:modified>
</cp:coreProperties>
</file>